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1D8BD707-D9CF-40AE-B4C6-C98DA3205C09}" type="datetimeFigureOut">
              <a:rPr lang="en-US" smtClean="0"/>
              <a:pPr/>
              <a:t>3/17/2019</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1" name="Slide Number Placeholder 10"/>
          <p:cNvSpPr>
            <a:spLocks noGrp="1"/>
          </p:cNvSpPr>
          <p:nvPr>
            <p:ph type="sldNum" sz="quarter" idx="11"/>
          </p:nvPr>
        </p:nvSpPr>
        <p:spPr/>
        <p:txBody>
          <a:bodyPr/>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1D8BD707-D9CF-40AE-B4C6-C98DA3205C09}" type="datetimeFigureOut">
              <a:rPr lang="en-US" smtClean="0"/>
              <a:pPr/>
              <a:t>3/17/2019</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3" name="Slide Number Placeholder 12"/>
          <p:cNvSpPr>
            <a:spLocks noGrp="1"/>
          </p:cNvSpPr>
          <p:nvPr>
            <p:ph type="sldNum" sz="quarter" idx="11"/>
          </p:nvPr>
        </p:nvSpPr>
        <p:spPr/>
        <p:txBody>
          <a:body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0" name="Slide Number Placeholder 9"/>
          <p:cNvSpPr>
            <a:spLocks noGrp="1"/>
          </p:cNvSpPr>
          <p:nvPr>
            <p:ph type="sldNum" sz="quarter" idx="11"/>
          </p:nvPr>
        </p:nvSpPr>
        <p:spPr/>
        <p:txBody>
          <a:bodyPr/>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1D8BD707-D9CF-40AE-B4C6-C98DA3205C09}" type="datetimeFigureOut">
              <a:rPr lang="en-US" smtClean="0"/>
              <a:pPr/>
              <a:t>3/17/2019</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1D8BD707-D9CF-40AE-B4C6-C98DA3205C09}" type="datetimeFigureOut">
              <a:rPr lang="en-US" smtClean="0"/>
              <a:pPr/>
              <a:t>3/17/2019</a:t>
            </a:fld>
            <a:endParaRPr lang="en-US"/>
          </a:p>
        </p:txBody>
      </p:sp>
      <p:sp>
        <p:nvSpPr>
          <p:cNvPr id="17" name="Slide Number Placeholder 16"/>
          <p:cNvSpPr>
            <a:spLocks noGrp="1"/>
          </p:cNvSpPr>
          <p:nvPr>
            <p:ph type="sldNum" sz="quarter" idx="11"/>
          </p:nvPr>
        </p:nvSpPr>
        <p:spPr/>
        <p:txBody>
          <a:bodyPr/>
          <a:lstStyle/>
          <a:p>
            <a:fld id="{B6F15528-21DE-4FAA-801E-634DDDAF4B2B}"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B6F15528-21DE-4FAA-801E-634DDDAF4B2B}" type="slidenum">
              <a:rPr lang="en-US" smtClean="0"/>
              <a:pPr/>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1D8BD707-D9CF-40AE-B4C6-C98DA3205C09}" type="datetimeFigureOut">
              <a:rPr lang="en-US" smtClean="0"/>
              <a:pPr/>
              <a:t>3/17/2019</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b="1" dirty="0">
                <a:solidFill>
                  <a:schemeClr val="tx1"/>
                </a:solidFill>
              </a:rPr>
              <a:t>NEWS CYCLE </a:t>
            </a:r>
          </a:p>
          <a:p>
            <a:r>
              <a:rPr lang="en-US" b="1" dirty="0" smtClean="0"/>
              <a:t>Lecture # 3</a:t>
            </a:r>
            <a:endParaRPr lang="en-US" b="1" dirty="0"/>
          </a:p>
        </p:txBody>
      </p:sp>
      <p:sp>
        <p:nvSpPr>
          <p:cNvPr id="2" name="Title 1"/>
          <p:cNvSpPr>
            <a:spLocks noGrp="1"/>
          </p:cNvSpPr>
          <p:nvPr>
            <p:ph type="title"/>
          </p:nvPr>
        </p:nvSpPr>
        <p:spPr/>
        <p:txBody>
          <a:bodyPr/>
          <a:lstStyle/>
          <a:p>
            <a:r>
              <a:rPr lang="en-US" b="1" dirty="0" smtClean="0"/>
              <a:t>Introduction to News Gathering</a:t>
            </a:r>
            <a:endParaRPr lang="en-US" b="1" dirty="0"/>
          </a:p>
        </p:txBody>
      </p:sp>
      <p:pic>
        <p:nvPicPr>
          <p:cNvPr id="1026" name="Picture 2" descr="C:\Users\Dua Computers\Desktop\aegdigitalmedia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4636"/>
            <a:ext cx="8458199"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091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rtl="1">
              <a:buNone/>
            </a:pPr>
            <a:r>
              <a:rPr lang="en-US" b="1" dirty="0" smtClean="0"/>
              <a:t>R</a:t>
            </a:r>
            <a:r>
              <a:rPr lang="en-US" dirty="0" smtClean="0"/>
              <a:t>adio</a:t>
            </a:r>
          </a:p>
          <a:p>
            <a:pPr marL="0" indent="0" rtl="1">
              <a:buNone/>
            </a:pPr>
            <a:r>
              <a:rPr lang="en-US" dirty="0" smtClean="0"/>
              <a:t>Radio </a:t>
            </a:r>
            <a:r>
              <a:rPr lang="en-US" dirty="0"/>
              <a:t>reporters use portable digital recorders in gathering news and they store the information in memory cards so as to take to the editor for editorial work. </a:t>
            </a:r>
            <a:endParaRPr lang="en-US" dirty="0" smtClean="0"/>
          </a:p>
          <a:p>
            <a:pPr marL="0" indent="0" rtl="1">
              <a:buNone/>
            </a:pPr>
            <a:r>
              <a:rPr lang="en-US" dirty="0" smtClean="0"/>
              <a:t>Analogue </a:t>
            </a:r>
            <a:r>
              <a:rPr lang="en-US" dirty="0"/>
              <a:t>recorders that were used before had some voice distortion and the audio cassettes had an element of wear and tear. This disrupted news presentation where distorted audios are disturbing to the audience. </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871134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Digital editing of news involves undo and redo which means that where editors have removed important material unwantedly they can undo the process and have it back. </a:t>
            </a:r>
            <a:endParaRPr lang="en-US" dirty="0" smtClean="0"/>
          </a:p>
          <a:p>
            <a:r>
              <a:rPr lang="en-US" dirty="0" smtClean="0"/>
              <a:t>News </a:t>
            </a:r>
            <a:r>
              <a:rPr lang="en-US" dirty="0"/>
              <a:t>gathering process today can also be done using mobile phones. Here reporters can record both video and audio and send it to the editor via internet. This has </a:t>
            </a:r>
            <a:r>
              <a:rPr lang="en-US" dirty="0" smtClean="0"/>
              <a:t>reasoned </a:t>
            </a:r>
            <a:r>
              <a:rPr lang="en-US" dirty="0"/>
              <a:t>the news gathering process and have increased its speed.</a:t>
            </a:r>
            <a:r>
              <a:rPr lang="en-US" dirty="0"/>
              <a:t/>
            </a:r>
            <a:br>
              <a:rPr lang="en-US" dirty="0"/>
            </a:br>
            <a:r>
              <a:rPr lang="en-US" dirty="0" smtClean="0"/>
              <a:t>.</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437933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US" b="1" dirty="0" smtClean="0"/>
              <a:t>Online journalism</a:t>
            </a:r>
          </a:p>
          <a:p>
            <a:pPr marL="0" indent="0" algn="just">
              <a:buNone/>
            </a:pPr>
            <a:endParaRPr lang="en-US" dirty="0" smtClean="0"/>
          </a:p>
          <a:p>
            <a:pPr algn="just"/>
            <a:r>
              <a:rPr lang="en-US" dirty="0" smtClean="0"/>
              <a:t> News </a:t>
            </a:r>
            <a:r>
              <a:rPr lang="en-US" dirty="0"/>
              <a:t>gathering process involves even citizen journalists who can collect news and publish it online. Online journalism allows linkages where one news item can be linked with another similar item for background information</a:t>
            </a:r>
            <a:r>
              <a:rPr lang="en-US" dirty="0" smtClean="0"/>
              <a:t>. Reporters </a:t>
            </a:r>
            <a:r>
              <a:rPr lang="en-US" dirty="0"/>
              <a:t>can interact with the audience online and get more credible information before presenting</a:t>
            </a:r>
          </a:p>
        </p:txBody>
      </p:sp>
      <p:sp>
        <p:nvSpPr>
          <p:cNvPr id="2" name="Title 1"/>
          <p:cNvSpPr>
            <a:spLocks noGrp="1"/>
          </p:cNvSpPr>
          <p:nvPr>
            <p:ph type="title"/>
          </p:nvPr>
        </p:nvSpPr>
        <p:spPr/>
        <p:txBody>
          <a:bodyPr/>
          <a:lstStyle/>
          <a:p>
            <a:endParaRPr lang="en-US"/>
          </a:p>
        </p:txBody>
      </p:sp>
      <p:pic>
        <p:nvPicPr>
          <p:cNvPr id="3074" name="Picture 2" descr="C:\Users\Dua Computers\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600200"/>
            <a:ext cx="4876799"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270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US" b="1" dirty="0"/>
              <a:t>NEWS CYCLE </a:t>
            </a:r>
            <a:endParaRPr lang="en-US" b="1" dirty="0" smtClean="0"/>
          </a:p>
          <a:p>
            <a:pPr marL="0" indent="0" algn="just">
              <a:buNone/>
            </a:pPr>
            <a:r>
              <a:rPr lang="en-US" dirty="0" smtClean="0"/>
              <a:t>Long </a:t>
            </a:r>
            <a:r>
              <a:rPr lang="en-US" dirty="0"/>
              <a:t>before the paper is published, the </a:t>
            </a:r>
            <a:r>
              <a:rPr lang="en-US" b="1" dirty="0" smtClean="0"/>
              <a:t>Chief reporter </a:t>
            </a:r>
            <a:r>
              <a:rPr lang="en-US" dirty="0" smtClean="0"/>
              <a:t>assigns </a:t>
            </a:r>
            <a:r>
              <a:rPr lang="en-US" dirty="0"/>
              <a:t>reporters to cover the </a:t>
            </a:r>
            <a:r>
              <a:rPr lang="en-US" b="1" dirty="0"/>
              <a:t>news</a:t>
            </a:r>
            <a:r>
              <a:rPr lang="en-US" dirty="0"/>
              <a:t>, </a:t>
            </a:r>
            <a:r>
              <a:rPr lang="en-US" dirty="0" smtClean="0"/>
              <a:t>News Editors checks </a:t>
            </a:r>
            <a:r>
              <a:rPr lang="en-US" dirty="0"/>
              <a:t>for accuracy and fairness in the </a:t>
            </a:r>
            <a:r>
              <a:rPr lang="en-US" b="1" dirty="0"/>
              <a:t>newspaper's </a:t>
            </a:r>
            <a:r>
              <a:rPr lang="en-US" dirty="0"/>
              <a:t>articles and writes headlines</a:t>
            </a:r>
            <a:r>
              <a:rPr lang="en-US" dirty="0" smtClean="0"/>
              <a:t>.</a:t>
            </a:r>
          </a:p>
          <a:p>
            <a:pPr marL="0" indent="0" algn="just">
              <a:buNone/>
            </a:pPr>
            <a:r>
              <a:rPr lang="en-US" dirty="0"/>
              <a:t>News Cycle revolve round three main steps</a:t>
            </a:r>
          </a:p>
          <a:p>
            <a:pPr lvl="0" algn="just"/>
            <a:r>
              <a:rPr lang="en-US" dirty="0"/>
              <a:t>Acquisition (Gathering) </a:t>
            </a:r>
          </a:p>
          <a:p>
            <a:pPr lvl="0" algn="just"/>
            <a:r>
              <a:rPr lang="en-US" dirty="0"/>
              <a:t>Processing </a:t>
            </a:r>
          </a:p>
          <a:p>
            <a:pPr lvl="0" algn="just"/>
            <a:r>
              <a:rPr lang="en-US" dirty="0"/>
              <a:t>Dissemination </a:t>
            </a:r>
          </a:p>
          <a:p>
            <a:pPr marL="0" indent="0" algn="just">
              <a:buNone/>
            </a:pPr>
            <a:endParaRPr lang="en-US" dirty="0" smtClean="0"/>
          </a:p>
        </p:txBody>
      </p:sp>
      <p:sp>
        <p:nvSpPr>
          <p:cNvPr id="2" name="Title 1"/>
          <p:cNvSpPr>
            <a:spLocks noGrp="1"/>
          </p:cNvSpPr>
          <p:nvPr>
            <p:ph type="title"/>
          </p:nvPr>
        </p:nvSpPr>
        <p:spPr/>
        <p:txBody>
          <a:bodyPr/>
          <a:lstStyle/>
          <a:p>
            <a:endParaRPr lang="en-US" dirty="0"/>
          </a:p>
        </p:txBody>
      </p:sp>
      <p:pic>
        <p:nvPicPr>
          <p:cNvPr id="4098" name="Picture 2" descr="C:\Users\Dua Computers\Desktop\downloa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838200"/>
            <a:ext cx="4114800"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23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US" dirty="0" smtClean="0"/>
              <a:t>Process</a:t>
            </a:r>
          </a:p>
          <a:p>
            <a:pPr algn="just"/>
            <a:r>
              <a:rPr lang="en-US" dirty="0" smtClean="0"/>
              <a:t>News gathering process traditionally involves calling out an editorial meeting for press briefing. </a:t>
            </a:r>
          </a:p>
          <a:p>
            <a:pPr algn="just"/>
            <a:r>
              <a:rPr lang="en-US" dirty="0" smtClean="0"/>
              <a:t>This is where reporters are given roles that they will play in various fields, camera man are assigned duties and each person is informed and briefed of what they will cover in the day</a:t>
            </a:r>
          </a:p>
          <a:p>
            <a:pPr algn="just"/>
            <a:r>
              <a:rPr lang="en-US" dirty="0" smtClean="0"/>
              <a:t>After that field reporters and their camera man go to the sources and start accumulating information.</a:t>
            </a:r>
          </a:p>
          <a:p>
            <a:pPr algn="just"/>
            <a:endParaRPr lang="en-US" dirty="0"/>
          </a:p>
        </p:txBody>
      </p:sp>
      <p:sp>
        <p:nvSpPr>
          <p:cNvPr id="2" name="Title 1"/>
          <p:cNvSpPr>
            <a:spLocks noGrp="1"/>
          </p:cNvSpPr>
          <p:nvPr>
            <p:ph type="title"/>
          </p:nvPr>
        </p:nvSpPr>
        <p:spPr/>
        <p:txBody>
          <a:bodyPr/>
          <a:lstStyle/>
          <a:p>
            <a:endParaRPr lang="en-US" dirty="0"/>
          </a:p>
        </p:txBody>
      </p:sp>
      <p:pic>
        <p:nvPicPr>
          <p:cNvPr id="5122" name="Picture 2" descr="C:\Users\Dua Computers\Desktop\newsgatheringisproductionisdistribu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609600"/>
            <a:ext cx="426720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181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t>This can be done through observation while writing and recording, listening to what people say </a:t>
            </a:r>
          </a:p>
          <a:p>
            <a:pPr algn="just"/>
            <a:r>
              <a:rPr lang="en-US" dirty="0" smtClean="0"/>
              <a:t>If it is a meeting, interviewing sources and eye witness and being credible enough to have actualities in your news items</a:t>
            </a:r>
          </a:p>
          <a:p>
            <a:pPr algn="just"/>
            <a:r>
              <a:rPr lang="en-US" dirty="0" smtClean="0"/>
              <a:t>Reporters after gathering news they edit it themselves before taking it to the sub-editor in the news room. Here they accumulate pictures, videos and actualities of what was happening in the field</a:t>
            </a:r>
          </a:p>
          <a:p>
            <a:pPr algn="just"/>
            <a:r>
              <a:rPr lang="en-US" dirty="0" smtClean="0"/>
              <a:t>Then they take it to the sub-editor for verification, which includes checking for legalities and checking for errors and mistakes of any kind before publishing or sending it to </a:t>
            </a:r>
            <a:r>
              <a:rPr lang="en-US" dirty="0" err="1" smtClean="0"/>
              <a:t>onair</a:t>
            </a:r>
            <a:endParaRPr lang="en-US" dirty="0"/>
          </a:p>
        </p:txBody>
      </p:sp>
      <p:sp>
        <p:nvSpPr>
          <p:cNvPr id="2" name="Title 1"/>
          <p:cNvSpPr>
            <a:spLocks noGrp="1"/>
          </p:cNvSpPr>
          <p:nvPr>
            <p:ph type="title"/>
          </p:nvPr>
        </p:nvSpPr>
        <p:spPr/>
        <p:txBody>
          <a:bodyPr/>
          <a:lstStyle/>
          <a:p>
            <a:endParaRPr lang="en-US" dirty="0"/>
          </a:p>
        </p:txBody>
      </p:sp>
      <p:pic>
        <p:nvPicPr>
          <p:cNvPr id="6146" name="Picture 2" descr="C:\Users\Dua Computers\Desktop\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685800"/>
            <a:ext cx="3429000"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98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US" b="1" dirty="0"/>
              <a:t>New Technology and News Gathering</a:t>
            </a:r>
            <a:endParaRPr lang="en-US" b="1" dirty="0" smtClean="0"/>
          </a:p>
          <a:p>
            <a:pPr algn="just"/>
            <a:r>
              <a:rPr lang="en-US" dirty="0" smtClean="0"/>
              <a:t>Due to development in technology, news gathering process has drastically changed, if we narrow down to various media platforms, that is print media, radio and TV and online journalism, we shall see that today, news gathering process is not as before</a:t>
            </a:r>
          </a:p>
          <a:p>
            <a:pPr marL="0" indent="0" algn="just">
              <a:buNone/>
            </a:pPr>
            <a:r>
              <a:rPr lang="en-US" b="1" dirty="0" smtClean="0"/>
              <a:t>Print Media</a:t>
            </a:r>
          </a:p>
          <a:p>
            <a:pPr algn="just"/>
            <a:r>
              <a:rPr lang="en-US" dirty="0" smtClean="0"/>
              <a:t>In print media, there is use of digital cameras in the field which can capture very good colored still images and store them in the memory cards. </a:t>
            </a:r>
          </a:p>
        </p:txBody>
      </p:sp>
      <p:sp>
        <p:nvSpPr>
          <p:cNvPr id="2" name="Title 1"/>
          <p:cNvSpPr>
            <a:spLocks noGrp="1"/>
          </p:cNvSpPr>
          <p:nvPr>
            <p:ph type="title"/>
          </p:nvPr>
        </p:nvSpPr>
        <p:spPr/>
        <p:txBody>
          <a:bodyPr>
            <a:normAutofit/>
          </a:bodyPr>
          <a:lstStyle/>
          <a:p>
            <a:endParaRPr lang="en-US" dirty="0"/>
          </a:p>
        </p:txBody>
      </p:sp>
      <p:pic>
        <p:nvPicPr>
          <p:cNvPr id="7177" name="Picture 9" descr="C:\Users\Dua Computers\Desktop\download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514600"/>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1364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Before, photographs used analogue cameras which involved chemical route in production of </a:t>
            </a:r>
            <a:r>
              <a:rPr lang="en-US" dirty="0" smtClean="0"/>
              <a:t>photographs. </a:t>
            </a:r>
            <a:r>
              <a:rPr lang="en-US" dirty="0"/>
              <a:t>This was hectic and caused delays in picture production where they produced black and white images which were not very clear when published in </a:t>
            </a:r>
            <a:r>
              <a:rPr lang="en-US" dirty="0" smtClean="0"/>
              <a:t>newspapers</a:t>
            </a:r>
          </a:p>
          <a:p>
            <a:pPr algn="just"/>
            <a:r>
              <a:rPr lang="en-US" dirty="0" smtClean="0"/>
              <a:t>In print media, reporters use laptops to write news where they can edit and sometimes computers are able to detect errors and correct them automatically. They can send the news to editor online for further editing while still in the field. In the newsroom there is use if software that quickens and revolutionizes editing work in newspaper productions.</a:t>
            </a:r>
          </a:p>
          <a:p>
            <a:pPr algn="just"/>
            <a:endParaRPr lang="en-US" dirty="0"/>
          </a:p>
        </p:txBody>
      </p:sp>
      <p:sp>
        <p:nvSpPr>
          <p:cNvPr id="2" name="Title 1"/>
          <p:cNvSpPr>
            <a:spLocks noGrp="1"/>
          </p:cNvSpPr>
          <p:nvPr>
            <p:ph type="title"/>
          </p:nvPr>
        </p:nvSpPr>
        <p:spPr/>
        <p:txBody>
          <a:bodyPr/>
          <a:lstStyle/>
          <a:p>
            <a:endParaRPr lang="en-US" dirty="0"/>
          </a:p>
        </p:txBody>
      </p:sp>
      <p:pic>
        <p:nvPicPr>
          <p:cNvPr id="4" name="Picture 10" descr="C:\Users\Dua Computers\Desktop\download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04800"/>
            <a:ext cx="2095500" cy="20669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1" descr="C:\Users\Dua Computers\Desktop\images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981200"/>
            <a:ext cx="2705100" cy="151923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Dua Computers\Desktop\downloa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0709" y="3500438"/>
            <a:ext cx="3200400" cy="2800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077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This has improved </a:t>
            </a:r>
            <a:r>
              <a:rPr lang="en-US" dirty="0" smtClean="0"/>
              <a:t>newspaper work where </a:t>
            </a:r>
            <a:r>
              <a:rPr lang="en-US" dirty="0"/>
              <a:t>use of colored texts, </a:t>
            </a:r>
            <a:r>
              <a:rPr lang="en-US" dirty="0" smtClean="0"/>
              <a:t>graphics, and </a:t>
            </a:r>
            <a:r>
              <a:rPr lang="en-US" dirty="0"/>
              <a:t>pictures has become so </a:t>
            </a:r>
            <a:r>
              <a:rPr lang="en-US" dirty="0" smtClean="0"/>
              <a:t>interesting </a:t>
            </a:r>
            <a:r>
              <a:rPr lang="en-US" dirty="0"/>
              <a:t>even to the </a:t>
            </a:r>
            <a:r>
              <a:rPr lang="en-US" dirty="0" smtClean="0"/>
              <a:t>readers</a:t>
            </a:r>
          </a:p>
          <a:p>
            <a:pPr algn="just"/>
            <a:r>
              <a:rPr lang="en-US" dirty="0" smtClean="0"/>
              <a:t>Traditionally it was all done manually and it led to poor production process</a:t>
            </a:r>
          </a:p>
          <a:p>
            <a:pPr marL="0" indent="0" algn="just">
              <a:buNone/>
            </a:pPr>
            <a:r>
              <a:rPr lang="en-US" b="1" dirty="0" smtClean="0"/>
              <a:t>Broadcast Media</a:t>
            </a:r>
          </a:p>
          <a:p>
            <a:pPr marL="0" indent="0" algn="just">
              <a:buNone/>
            </a:pPr>
            <a:r>
              <a:rPr lang="en-US" dirty="0" smtClean="0"/>
              <a:t>in broadcast media, there is use of digital tools in news gathering process. These includes digital </a:t>
            </a:r>
            <a:r>
              <a:rPr lang="en-US" dirty="0" err="1" smtClean="0"/>
              <a:t>recoders</a:t>
            </a:r>
            <a:r>
              <a:rPr lang="en-US" dirty="0" smtClean="0"/>
              <a:t> for TV and Digital editing programs such as adobe premier pro and adobe audition</a:t>
            </a:r>
          </a:p>
          <a:p>
            <a:pPr marL="0" indent="0" algn="just">
              <a:buNone/>
            </a:pPr>
            <a:r>
              <a:rPr lang="en-US" dirty="0" smtClean="0"/>
              <a:t>CRM software</a:t>
            </a:r>
          </a:p>
          <a:p>
            <a:pPr marL="0" indent="0" algn="just">
              <a:buNone/>
            </a:pPr>
            <a:r>
              <a:rPr lang="en-US" dirty="0" smtClean="0"/>
              <a:t>Social media management </a:t>
            </a:r>
            <a:r>
              <a:rPr lang="en-US" dirty="0" err="1" smtClean="0"/>
              <a:t>softwares</a:t>
            </a:r>
            <a:endParaRPr lang="en-US" dirty="0" smtClean="0"/>
          </a:p>
          <a:p>
            <a:pPr marL="0" indent="0" algn="just">
              <a:buNone/>
            </a:pPr>
            <a:r>
              <a:rPr lang="en-US" dirty="0" smtClean="0"/>
              <a:t>Media composer </a:t>
            </a:r>
          </a:p>
          <a:p>
            <a:pPr marL="0" indent="0" algn="just">
              <a:buNone/>
            </a:pPr>
            <a:endParaRPr lang="en-US" b="1" dirty="0"/>
          </a:p>
          <a:p>
            <a:pPr algn="just"/>
            <a:endParaRPr lang="en-US" dirty="0"/>
          </a:p>
        </p:txBody>
      </p:sp>
      <p:sp>
        <p:nvSpPr>
          <p:cNvPr id="2" name="Title 1"/>
          <p:cNvSpPr>
            <a:spLocks noGrp="1"/>
          </p:cNvSpPr>
          <p:nvPr>
            <p:ph type="title"/>
          </p:nvPr>
        </p:nvSpPr>
        <p:spPr/>
        <p:txBody>
          <a:bodyPr/>
          <a:lstStyle/>
          <a:p>
            <a:endParaRPr lang="en-US" dirty="0"/>
          </a:p>
        </p:txBody>
      </p:sp>
      <p:pic>
        <p:nvPicPr>
          <p:cNvPr id="2051" name="Picture 3" descr="C:\Users\Dua Computers\Desktop\maxresdefault (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1945" y="381000"/>
            <a:ext cx="46482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Dua Computers\Desktop\download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3657600"/>
            <a:ext cx="2505075" cy="18288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Dua Computers\Desktop\download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5173807"/>
            <a:ext cx="2686050" cy="1704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108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For TV news gathering process, reporters go to the field with the camera men who shoot live events </a:t>
            </a:r>
            <a:r>
              <a:rPr lang="en-US" dirty="0" smtClean="0"/>
              <a:t>using OB vans, </a:t>
            </a:r>
            <a:r>
              <a:rPr lang="en-US" dirty="0"/>
              <a:t>digital cameras and stream them live to the TV station as they happen. </a:t>
            </a:r>
            <a:endParaRPr lang="en-US" dirty="0" smtClean="0"/>
          </a:p>
          <a:p>
            <a:pPr algn="just"/>
            <a:r>
              <a:rPr lang="en-US" dirty="0" smtClean="0"/>
              <a:t>Where </a:t>
            </a:r>
            <a:r>
              <a:rPr lang="en-US" dirty="0"/>
              <a:t>news gathering is not done live, digital cameras also use memory cards and hard disks to store audio and footages. Reporters can give a voice over during editing and combine videos and audio for news presentation purposes.</a:t>
            </a:r>
            <a:endParaRPr lang="en-US" dirty="0"/>
          </a:p>
        </p:txBody>
      </p:sp>
      <p:sp>
        <p:nvSpPr>
          <p:cNvPr id="2" name="Title 1"/>
          <p:cNvSpPr>
            <a:spLocks noGrp="1"/>
          </p:cNvSpPr>
          <p:nvPr>
            <p:ph type="title"/>
          </p:nvPr>
        </p:nvSpPr>
        <p:spPr/>
        <p:txBody>
          <a:bodyPr/>
          <a:lstStyle/>
          <a:p>
            <a:endParaRPr lang="en-US" dirty="0"/>
          </a:p>
        </p:txBody>
      </p:sp>
      <p:pic>
        <p:nvPicPr>
          <p:cNvPr id="8194" name="Picture 2" descr="C:\Users\Dua Computers\Desktop\download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6127" y="1752600"/>
            <a:ext cx="31242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9653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Traditionally, there were analogue video cameras which used tapes. They were huge and heavy to carry and also produced black and white images. Editing tapes included cutting manually with razor blade and joining. This would lead to loss of information where important material was cut and couldn't be retrieved. Tapes also had an element of wear and tear which means they wouldn't last for long.</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916228895"/>
      </p:ext>
    </p:extLst>
  </p:cSld>
  <p:clrMapOvr>
    <a:masterClrMapping/>
  </p:clrMapOvr>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61</TotalTime>
  <Words>624</Words>
  <Application>Microsoft Office PowerPoint</Application>
  <PresentationFormat>On-screen Show (4:3)</PresentationFormat>
  <Paragraphs>41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Composite</vt:lpstr>
      <vt:lpstr>Introduction to News Gathering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News Gathering</dc:title>
  <dc:creator>Dua Computers</dc:creator>
  <cp:lastModifiedBy>Dua Computers</cp:lastModifiedBy>
  <cp:revision>10</cp:revision>
  <dcterms:created xsi:type="dcterms:W3CDTF">2006-08-16T00:00:00Z</dcterms:created>
  <dcterms:modified xsi:type="dcterms:W3CDTF">2019-03-17T15:35:04Z</dcterms:modified>
</cp:coreProperties>
</file>